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443" r:id="rId7"/>
    <p:sldId id="452" r:id="rId8"/>
    <p:sldId id="260" r:id="rId9"/>
    <p:sldId id="259" r:id="rId10"/>
    <p:sldId id="261" r:id="rId11"/>
    <p:sldId id="444" r:id="rId12"/>
    <p:sldId id="446" r:id="rId13"/>
    <p:sldId id="263" r:id="rId14"/>
    <p:sldId id="265" r:id="rId15"/>
    <p:sldId id="294" r:id="rId16"/>
    <p:sldId id="295" r:id="rId17"/>
    <p:sldId id="288" r:id="rId18"/>
    <p:sldId id="448" r:id="rId19"/>
    <p:sldId id="266" r:id="rId20"/>
    <p:sldId id="267" r:id="rId21"/>
    <p:sldId id="447" r:id="rId22"/>
    <p:sldId id="268" r:id="rId23"/>
    <p:sldId id="269" r:id="rId24"/>
    <p:sldId id="256" r:id="rId25"/>
    <p:sldId id="270" r:id="rId26"/>
    <p:sldId id="271" r:id="rId27"/>
    <p:sldId id="450" r:id="rId28"/>
    <p:sldId id="449" r:id="rId29"/>
    <p:sldId id="437" r:id="rId30"/>
    <p:sldId id="273" r:id="rId31"/>
    <p:sldId id="442" r:id="rId32"/>
    <p:sldId id="451" r:id="rId33"/>
    <p:sldId id="44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20F4F-3F8C-27D0-2DA0-E3871D94E0B4}" v="161" dt="2025-10-16T14:58:20.131"/>
    <p1510:client id="{578EB2FE-7AE8-E625-F2F4-2FD3C21642B7}" v="22" dt="2025-10-16T14:19:36.994"/>
    <p1510:client id="{DEA87910-5CF6-16B1-7DBE-03EEBA6DAF24}" v="743" dt="2025-10-16T11:43:26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151" y="2229419"/>
            <a:ext cx="11875697" cy="2387600"/>
          </a:xfrm>
        </p:spPr>
        <p:txBody>
          <a:bodyPr>
            <a:normAutofit fontScale="90000"/>
          </a:bodyPr>
          <a:lstStyle/>
          <a:p>
            <a:r>
              <a:rPr lang="en-US" sz="8900" b="1" dirty="0"/>
              <a:t>Preparing For GCSE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Unlocking Potential: Inspiring Success</a:t>
            </a:r>
          </a:p>
        </p:txBody>
      </p:sp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79874C32-309F-ABDD-1AB7-A97F7ECAC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376F8BF-03D3-65B0-8B7D-A7DD07D4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4FD6-314E-EBAF-2401-8AA2B76F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83" y="1040861"/>
            <a:ext cx="10515600" cy="1325563"/>
          </a:xfrm>
        </p:spPr>
        <p:txBody>
          <a:bodyPr/>
          <a:lstStyle/>
          <a:p>
            <a:r>
              <a:rPr lang="en-US" sz="8000" b="1" dirty="0"/>
              <a:t>Method 1 – Flashcards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3D8DE-94C7-565A-A631-F5A94401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0115"/>
            <a:ext cx="10458091" cy="364684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5400" b="1" dirty="0">
                <a:latin typeface="Aptos Display"/>
              </a:rPr>
              <a:t>A powerful tool for recall:</a:t>
            </a:r>
            <a:endParaRPr lang="en-US" sz="5400" dirty="0">
              <a:latin typeface="Aptos Display"/>
            </a:endParaRPr>
          </a:p>
          <a:p>
            <a:pPr marL="0" indent="0">
              <a:buNone/>
            </a:pPr>
            <a:br>
              <a:rPr lang="en-US" sz="5400" b="1" dirty="0">
                <a:latin typeface="Aptos Display"/>
              </a:rPr>
            </a:br>
            <a:r>
              <a:rPr lang="en-US" sz="5400" b="1" dirty="0">
                <a:latin typeface="Aptos Display"/>
              </a:rPr>
              <a:t>Facts</a:t>
            </a:r>
            <a:br>
              <a:rPr lang="en-US" sz="5400" b="1" dirty="0">
                <a:latin typeface="Aptos Display"/>
              </a:rPr>
            </a:br>
            <a:r>
              <a:rPr lang="en-US" sz="5400" b="1" dirty="0">
                <a:latin typeface="Aptos Display"/>
              </a:rPr>
              <a:t>Formulae</a:t>
            </a:r>
            <a:br>
              <a:rPr lang="en-US" sz="5400" b="1" dirty="0">
                <a:latin typeface="Aptos Display"/>
              </a:rPr>
            </a:br>
            <a:r>
              <a:rPr lang="en-US" sz="5400" b="1" dirty="0">
                <a:latin typeface="Aptos Display"/>
              </a:rPr>
              <a:t>Quotations</a:t>
            </a:r>
            <a:br>
              <a:rPr lang="en-US" sz="5400" b="1" dirty="0">
                <a:latin typeface="Aptos Display"/>
              </a:rPr>
            </a:br>
            <a:r>
              <a:rPr lang="en-US" sz="5400" b="1" dirty="0">
                <a:latin typeface="Aptos Display"/>
              </a:rPr>
              <a:t>Dates</a:t>
            </a:r>
            <a:br>
              <a:rPr lang="en-US" sz="5400" b="1" dirty="0">
                <a:latin typeface="Aptos Display"/>
              </a:rPr>
            </a:br>
            <a:endParaRPr lang="en-US" sz="5400">
              <a:latin typeface="Aptos Display"/>
            </a:endParaRP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DD70585A-3773-F97C-D898-D3F07934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4A0ECCD-2940-3E28-2CF3-A6742BB41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8" name="Picture 7" descr="A group of colorful papers&#10;&#10;AI-generated content may be incorrect.">
            <a:extLst>
              <a:ext uri="{FF2B5EF4-FFF2-40B4-BE49-F238E27FC236}">
                <a16:creationId xmlns:a16="http://schemas.microsoft.com/office/drawing/2014/main" id="{065B0C72-4E9A-3EE1-49BE-E47DD4B45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762" y="3425226"/>
            <a:ext cx="3473569" cy="26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42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B2A4A-C312-505E-995D-D8E2BF756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3265-6C4E-A841-F417-C2CD56154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408" y="379502"/>
            <a:ext cx="10515600" cy="1325563"/>
          </a:xfrm>
        </p:spPr>
        <p:txBody>
          <a:bodyPr/>
          <a:lstStyle/>
          <a:p>
            <a:r>
              <a:rPr lang="en-US" sz="8000" b="1" dirty="0"/>
              <a:t>Flashcards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9AB1-76DD-0651-2B65-397A1B381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266"/>
            <a:ext cx="11205714" cy="425069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b="1" dirty="0">
                <a:latin typeface="Aptos Display"/>
              </a:rPr>
              <a:t>Method: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Use a trusted resource to create each card.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Ensure information is clear and focused on one topic per card.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Shuffle and sort. </a:t>
            </a:r>
            <a:endParaRPr lang="en-US" sz="540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Revisit</a:t>
            </a:r>
          </a:p>
        </p:txBody>
      </p:sp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2DD6415-40AC-1B50-4182-05F9D6D1A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8" name="Picture 7" descr="A group of colorful papers&#10;&#10;AI-generated content may be incorrect.">
            <a:extLst>
              <a:ext uri="{FF2B5EF4-FFF2-40B4-BE49-F238E27FC236}">
                <a16:creationId xmlns:a16="http://schemas.microsoft.com/office/drawing/2014/main" id="{6E12A791-8711-9D4A-F4B9-4AE43983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554" y="3415"/>
            <a:ext cx="3473569" cy="2624227"/>
          </a:xfrm>
          <a:prstGeom prst="rect">
            <a:avLst/>
          </a:prstGeom>
        </p:spPr>
      </p:pic>
      <p:pic>
        <p:nvPicPr>
          <p:cNvPr id="6" name="Picture 5" descr="A logo of a school&#10;&#10;AI-generated content may be incorrect.">
            <a:extLst>
              <a:ext uri="{FF2B5EF4-FFF2-40B4-BE49-F238E27FC236}">
                <a16:creationId xmlns:a16="http://schemas.microsoft.com/office/drawing/2014/main" id="{94977FB9-FE9E-9A48-C018-3BE42CABA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8" y="-2066"/>
            <a:ext cx="2673757" cy="13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5A1E-22C4-40CC-9ECC-ADDEBE4C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66" y="0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Test yourself…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4B3A3-4231-4C20-912D-FA83D19D0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65" y="1131376"/>
            <a:ext cx="11958235" cy="572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Many students like flash cards – these can be problematic if you just summarise your books but can be turned into more active recall. Questions on one side…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B087E-B70F-892F-099F-319E03237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7" r="3846" b="4636"/>
          <a:stretch/>
        </p:blipFill>
        <p:spPr>
          <a:xfrm>
            <a:off x="2864676" y="2272709"/>
            <a:ext cx="6462647" cy="4361196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966DD8F7-5023-649D-36C1-D1D49C8CFF42}"/>
              </a:ext>
            </a:extLst>
          </p:cNvPr>
          <p:cNvSpPr txBox="1">
            <a:spLocks/>
          </p:cNvSpPr>
          <p:nvPr/>
        </p:nvSpPr>
        <p:spPr>
          <a:xfrm>
            <a:off x="233764" y="4981703"/>
            <a:ext cx="2441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Geography example </a:t>
            </a:r>
            <a:br>
              <a:rPr lang="en-US" sz="2800" i="1"/>
            </a:br>
            <a:r>
              <a:rPr lang="en-US" sz="2800" i="1"/>
              <a:t>Can be applied to all subjects:</a:t>
            </a:r>
          </a:p>
        </p:txBody>
      </p:sp>
      <p:pic>
        <p:nvPicPr>
          <p:cNvPr id="8" name="Picture 7" descr="A logo of a school&#10;&#10;AI-generated content may be incorrect.">
            <a:extLst>
              <a:ext uri="{FF2B5EF4-FFF2-40B4-BE49-F238E27FC236}">
                <a16:creationId xmlns:a16="http://schemas.microsoft.com/office/drawing/2014/main" id="{320EDCE3-91D5-91C2-CBC5-8FA63AAB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" y="-2066"/>
            <a:ext cx="2182468" cy="1139849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589BD2E1-B0A1-CDCC-CC76-F58953D3F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2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5A1E-22C4-40CC-9ECC-ADDEBE4C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66" y="0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Test yourself…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4B3A3-4231-4C20-912D-FA83D19D0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65" y="1131376"/>
            <a:ext cx="11958235" cy="572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Answers on the other. Quizzes are also helpful because you can also ask others to quiz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6C537-119D-94F8-F8B5-E285152D5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1111" r="4905" b="7092"/>
          <a:stretch/>
        </p:blipFill>
        <p:spPr>
          <a:xfrm>
            <a:off x="3005879" y="2165475"/>
            <a:ext cx="6180242" cy="4234387"/>
          </a:xfrm>
          <a:prstGeom prst="rect">
            <a:avLst/>
          </a:prstGeom>
        </p:spPr>
      </p:pic>
      <p:pic>
        <p:nvPicPr>
          <p:cNvPr id="7" name="Picture 6" descr="A logo of a school&#10;&#10;AI-generated content may be incorrect.">
            <a:extLst>
              <a:ext uri="{FF2B5EF4-FFF2-40B4-BE49-F238E27FC236}">
                <a16:creationId xmlns:a16="http://schemas.microsoft.com/office/drawing/2014/main" id="{DA09B279-3054-610F-4EB7-6C75066BC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" y="-2066"/>
            <a:ext cx="2182468" cy="1139849"/>
          </a:xfrm>
          <a:prstGeom prst="rect">
            <a:avLst/>
          </a:prstGeom>
        </p:spPr>
      </p:pic>
      <p:pic>
        <p:nvPicPr>
          <p:cNvPr id="9" name="Picture 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39EAE75-4A64-03D5-C640-805EDA1C8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5A1E-22C4-40CC-9ECC-ADDEBE4C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240" y="1634290"/>
            <a:ext cx="10515600" cy="1014644"/>
          </a:xfrm>
        </p:spPr>
        <p:txBody>
          <a:bodyPr/>
          <a:lstStyle/>
          <a:p>
            <a:r>
              <a:rPr lang="en-GB" u="sng" dirty="0"/>
              <a:t>Self-Testing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4B3A3-4231-4C20-912D-FA83D19D0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76" y="3019908"/>
            <a:ext cx="6957447" cy="47762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/>
            <a:r>
              <a:rPr lang="en-GB" dirty="0"/>
              <a:t>As you read (or watch YouTube), write out a </a:t>
            </a:r>
            <a:r>
              <a:rPr lang="en-GB" b="1" dirty="0"/>
              <a:t>series of questions.</a:t>
            </a:r>
            <a:endParaRPr lang="en-US" dirty="0"/>
          </a:p>
          <a:p>
            <a:pPr marL="742950" indent="-742950"/>
            <a:r>
              <a:rPr lang="en-GB" dirty="0"/>
              <a:t>Don't ask questions that will know the answer to (what’s the point in that?).</a:t>
            </a:r>
          </a:p>
          <a:p>
            <a:pPr marL="742950" indent="-742950"/>
            <a:r>
              <a:rPr lang="en-GB" dirty="0"/>
              <a:t>Wait a day or two then test yourself</a:t>
            </a:r>
          </a:p>
          <a:p>
            <a:pPr marL="742950" indent="-742950"/>
            <a:r>
              <a:rPr lang="en-GB"/>
              <a:t>The example here is someone revising the Cuban Missile Crisis.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A6F3A-4B05-4954-93EE-5871C1B7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213" y="166145"/>
            <a:ext cx="4643193" cy="6567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026B7B5-4782-5972-1838-66D73C550DD4}"/>
              </a:ext>
            </a:extLst>
          </p:cNvPr>
          <p:cNvSpPr txBox="1">
            <a:spLocks/>
          </p:cNvSpPr>
          <p:nvPr/>
        </p:nvSpPr>
        <p:spPr>
          <a:xfrm>
            <a:off x="5710048" y="56591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History Example </a:t>
            </a:r>
            <a:br>
              <a:rPr lang="en-US" sz="2800" i="1"/>
            </a:br>
            <a:r>
              <a:rPr lang="en-US" sz="2800" i="1"/>
              <a:t>Can be applied to all subjects: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E616E0-48B6-187C-B770-1A950ADE8993}"/>
              </a:ext>
            </a:extLst>
          </p:cNvPr>
          <p:cNvSpPr/>
          <p:nvPr/>
        </p:nvSpPr>
        <p:spPr>
          <a:xfrm>
            <a:off x="8405329" y="4776282"/>
            <a:ext cx="2548647" cy="12675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MAKE SURE TO PUT THE ANSWERS IN THIS COLUMN SO YOU CAN CHECK LATER.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E90615-B4F2-FA6A-A500-85AC53DC8F5E}"/>
              </a:ext>
            </a:extLst>
          </p:cNvPr>
          <p:cNvCxnSpPr>
            <a:stCxn id="5" idx="0"/>
          </p:cNvCxnSpPr>
          <p:nvPr/>
        </p:nvCxnSpPr>
        <p:spPr>
          <a:xfrm flipV="1">
            <a:off x="9679653" y="3939702"/>
            <a:ext cx="495479" cy="836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of a school&#10;&#10;AI-generated content may be incorrect.">
            <a:extLst>
              <a:ext uri="{FF2B5EF4-FFF2-40B4-BE49-F238E27FC236}">
                <a16:creationId xmlns:a16="http://schemas.microsoft.com/office/drawing/2014/main" id="{ED8AAF82-8EB0-AD90-CA22-B3EF1ACF5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9" y="1003"/>
            <a:ext cx="3038475" cy="1562100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5674EF2-A78F-28EC-18AD-0762823C8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424" y="5800828"/>
            <a:ext cx="998738" cy="1061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ABCB37-24E4-E1C5-3CEC-94ABF5F588FC}"/>
              </a:ext>
            </a:extLst>
          </p:cNvPr>
          <p:cNvSpPr txBox="1"/>
          <p:nvPr/>
        </p:nvSpPr>
        <p:spPr>
          <a:xfrm>
            <a:off x="3749841" y="280736"/>
            <a:ext cx="36596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dirty="0"/>
              <a:t>Variations</a:t>
            </a:r>
          </a:p>
        </p:txBody>
      </p:sp>
    </p:spTree>
    <p:extLst>
      <p:ext uri="{BB962C8B-B14F-4D97-AF65-F5344CB8AC3E}">
        <p14:creationId xmlns:p14="http://schemas.microsoft.com/office/powerpoint/2010/main" val="21161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CB90B-4861-DB53-C913-67A27487B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ece of paper with writing on it&#10;&#10;AI-generated content may be incorrect.">
            <a:extLst>
              <a:ext uri="{FF2B5EF4-FFF2-40B4-BE49-F238E27FC236}">
                <a16:creationId xmlns:a16="http://schemas.microsoft.com/office/drawing/2014/main" id="{0A91DE21-256F-ABE7-EC65-DFA07C807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795" y="72691"/>
            <a:ext cx="4648200" cy="6572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AAFEC6-A17E-E019-8C5D-EE2AABAC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240" y="1634290"/>
            <a:ext cx="10515600" cy="1014644"/>
          </a:xfrm>
        </p:spPr>
        <p:txBody>
          <a:bodyPr/>
          <a:lstStyle/>
          <a:p>
            <a:r>
              <a:rPr lang="en-GB" u="sng" dirty="0"/>
              <a:t>Self-Testing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8D71B-EB06-AFDA-6272-F0F591AFA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60" y="3360803"/>
            <a:ext cx="6957447" cy="4776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In the next revision slot, cover up one side of the sheet with some paper.</a:t>
            </a:r>
            <a:endParaRPr lang="en-US" dirty="0"/>
          </a:p>
          <a:p>
            <a:r>
              <a:rPr lang="en-GB" dirty="0"/>
              <a:t>Try to answer the questions from memory.</a:t>
            </a:r>
          </a:p>
          <a:p>
            <a:r>
              <a:rPr lang="en-GB" dirty="0"/>
              <a:t>Highlight those you didn't know.</a:t>
            </a:r>
          </a:p>
          <a:p>
            <a:r>
              <a:rPr lang="en-GB" dirty="0"/>
              <a:t>Check and retest.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56291B-5DE2-48B3-0809-F2A34FC5E5D7}"/>
              </a:ext>
            </a:extLst>
          </p:cNvPr>
          <p:cNvSpPr txBox="1">
            <a:spLocks/>
          </p:cNvSpPr>
          <p:nvPr/>
        </p:nvSpPr>
        <p:spPr>
          <a:xfrm>
            <a:off x="5710048" y="56591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History Example </a:t>
            </a:r>
            <a:br>
              <a:rPr lang="en-US" sz="2800" i="1"/>
            </a:br>
            <a:r>
              <a:rPr lang="en-US" sz="2800" i="1"/>
              <a:t>Can be applied to all subjects:</a:t>
            </a:r>
          </a:p>
        </p:txBody>
      </p:sp>
      <p:pic>
        <p:nvPicPr>
          <p:cNvPr id="6" name="Picture 5" descr="A logo of a school&#10;&#10;AI-generated content may be incorrect.">
            <a:extLst>
              <a:ext uri="{FF2B5EF4-FFF2-40B4-BE49-F238E27FC236}">
                <a16:creationId xmlns:a16="http://schemas.microsoft.com/office/drawing/2014/main" id="{08A8D0BA-EAAA-2A21-D829-579963409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9" y="1003"/>
            <a:ext cx="3038475" cy="1562100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9F3B36A-BBA4-1510-8441-7F90B3A6E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424" y="5800828"/>
            <a:ext cx="998738" cy="1061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4B0723-825A-29C1-6FA1-3D80B7D2FCEE}"/>
              </a:ext>
            </a:extLst>
          </p:cNvPr>
          <p:cNvSpPr txBox="1"/>
          <p:nvPr/>
        </p:nvSpPr>
        <p:spPr>
          <a:xfrm>
            <a:off x="3749841" y="280736"/>
            <a:ext cx="36596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dirty="0"/>
              <a:t>Variations</a:t>
            </a:r>
          </a:p>
        </p:txBody>
      </p:sp>
    </p:spTree>
    <p:extLst>
      <p:ext uri="{BB962C8B-B14F-4D97-AF65-F5344CB8AC3E}">
        <p14:creationId xmlns:p14="http://schemas.microsoft.com/office/powerpoint/2010/main" val="28073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2898A-B992-A890-40FE-F31E8107A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C0B86-09F2-F684-8F72-7081F2E5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83" y="1040861"/>
            <a:ext cx="10515600" cy="1325563"/>
          </a:xfrm>
        </p:spPr>
        <p:txBody>
          <a:bodyPr/>
          <a:lstStyle/>
          <a:p>
            <a:r>
              <a:rPr lang="en-US" sz="8000" b="1" dirty="0"/>
              <a:t>Method 2 – </a:t>
            </a:r>
            <a:r>
              <a:rPr lang="en-US" sz="8000" b="1" dirty="0" err="1"/>
              <a:t>Mindmaps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C2859-479E-3B8E-74FB-D4AF3376F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83" y="2616379"/>
            <a:ext cx="4405224" cy="364684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5400" b="1" dirty="0">
                <a:latin typeface="Aptos Display"/>
              </a:rPr>
              <a:t>Sorting and </a:t>
            </a:r>
            <a:r>
              <a:rPr lang="en-US" sz="5400" b="1" dirty="0" err="1">
                <a:latin typeface="Aptos Display"/>
              </a:rPr>
              <a:t>organising</a:t>
            </a:r>
            <a:r>
              <a:rPr lang="en-US" sz="5400" b="1" dirty="0">
                <a:latin typeface="Aptos Display"/>
              </a:rPr>
              <a:t> topics.</a:t>
            </a:r>
            <a:endParaRPr lang="en-US" sz="5400" dirty="0">
              <a:latin typeface="Aptos Display"/>
            </a:endParaRPr>
          </a:p>
          <a:p>
            <a:pPr marL="0" indent="0">
              <a:buNone/>
            </a:pPr>
            <a:endParaRPr lang="en-US" sz="5400" b="1" dirty="0">
              <a:latin typeface="Aptos Display"/>
            </a:endParaRPr>
          </a:p>
          <a:p>
            <a:pPr marL="0" indent="0">
              <a:buNone/>
            </a:pPr>
            <a:r>
              <a:rPr lang="en-US" sz="5400" b="1" dirty="0">
                <a:latin typeface="Aptos Display"/>
              </a:rPr>
              <a:t>Creates a visual tool for developing understanding of facts.</a:t>
            </a: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DA835182-7235-3D2A-3E81-9EF87BEA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4C131C1-FCA2-D6E3-A07C-0D395AA2A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4" name="Picture 3" descr="A diagram of volcanoes on a piece of paper&#10;&#10;AI-generated content may be incorrect.">
            <a:extLst>
              <a:ext uri="{FF2B5EF4-FFF2-40B4-BE49-F238E27FC236}">
                <a16:creationId xmlns:a16="http://schemas.microsoft.com/office/drawing/2014/main" id="{27F62E4E-E05B-8A7D-88C8-50377B8D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951" y="2016244"/>
            <a:ext cx="6377796" cy="48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68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F5533-41F4-52D1-E3C6-9461B38CB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834C-3932-A0E9-C858-749F86DF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408" y="379502"/>
            <a:ext cx="10515600" cy="1325563"/>
          </a:xfrm>
        </p:spPr>
        <p:txBody>
          <a:bodyPr/>
          <a:lstStyle/>
          <a:p>
            <a:r>
              <a:rPr lang="en-US" sz="8000" b="1" dirty="0" err="1"/>
              <a:t>Mindmaps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2473-FD5B-01E1-D267-417AF21C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8152"/>
            <a:ext cx="11205714" cy="448073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5400" b="1" dirty="0">
                <a:latin typeface="Aptos Display"/>
              </a:rPr>
              <a:t>Method: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Write your topic in the </a:t>
            </a:r>
            <a:r>
              <a:rPr lang="en-US" sz="5400" b="1" dirty="0" err="1">
                <a:latin typeface="Aptos Display"/>
              </a:rPr>
              <a:t>centre</a:t>
            </a:r>
            <a:r>
              <a:rPr lang="en-US" sz="5400" b="1" dirty="0">
                <a:latin typeface="Aptos Display"/>
              </a:rPr>
              <a:t>.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Research and revise the topic, making branches for sub-topics.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Continue to build information using keywords, images, short phrases, images and </a:t>
            </a:r>
            <a:r>
              <a:rPr lang="en-US" sz="5400" b="1" dirty="0" err="1">
                <a:latin typeface="Aptos Display"/>
              </a:rPr>
              <a:t>colour</a:t>
            </a:r>
            <a:r>
              <a:rPr lang="en-US" sz="5400" b="1" dirty="0">
                <a:latin typeface="Aptos Display"/>
              </a:rPr>
              <a:t>.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Test yourself and adapt. </a:t>
            </a: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B640ADF8-5451-89BC-3B50-5ACF4D94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B941E64-D381-B0E2-325F-F668452A2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6" name="Picture 5" descr="A diagram of volcanoes on a piece of paper&#10;&#10;AI-generated content may be incorrect.">
            <a:extLst>
              <a:ext uri="{FF2B5EF4-FFF2-40B4-BE49-F238E27FC236}">
                <a16:creationId xmlns:a16="http://schemas.microsoft.com/office/drawing/2014/main" id="{951A885D-B31F-46A1-8387-E5F11BDD9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818" y="3413"/>
            <a:ext cx="2625306" cy="19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mes and Characters Mind Maps | Teaching Resources | Key quotes ...">
            <a:extLst>
              <a:ext uri="{FF2B5EF4-FFF2-40B4-BE49-F238E27FC236}">
                <a16:creationId xmlns:a16="http://schemas.microsoft.com/office/drawing/2014/main" id="{7D4A7DA8-DC86-4417-CFAF-E5C804214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0" y="75100"/>
            <a:ext cx="4358542" cy="31029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Macbeth Power Revision Mind Map | Teaching Resources">
            <a:extLst>
              <a:ext uri="{FF2B5EF4-FFF2-40B4-BE49-F238E27FC236}">
                <a16:creationId xmlns:a16="http://schemas.microsoft.com/office/drawing/2014/main" id="{DF81A414-277A-9C0B-B680-C1EA6E5A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444" y="73148"/>
            <a:ext cx="4364650" cy="30873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Lady Macbeth Mind Map Design English Gcse Revision Gcse Revision - Gambaran">
            <a:extLst>
              <a:ext uri="{FF2B5EF4-FFF2-40B4-BE49-F238E27FC236}">
                <a16:creationId xmlns:a16="http://schemas.microsoft.com/office/drawing/2014/main" id="{F1191008-64A1-194D-E2E5-912593A63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037" y="3367331"/>
            <a:ext cx="4514850" cy="31908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4AE1E-F3E2-56AF-485A-B230F254BA28}"/>
              </a:ext>
            </a:extLst>
          </p:cNvPr>
          <p:cNvSpPr txBox="1"/>
          <p:nvPr/>
        </p:nvSpPr>
        <p:spPr>
          <a:xfrm>
            <a:off x="4640384" y="752230"/>
            <a:ext cx="28916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cs typeface="Calibri"/>
              </a:rPr>
              <a:t>Variations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DA1F3-801C-3610-631A-14F54FC5247F}"/>
              </a:ext>
            </a:extLst>
          </p:cNvPr>
          <p:cNvSpPr txBox="1"/>
          <p:nvPr/>
        </p:nvSpPr>
        <p:spPr>
          <a:xfrm>
            <a:off x="8557845" y="5627077"/>
            <a:ext cx="3438769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NOTE: Make sure the information on the </a:t>
            </a:r>
            <a:r>
              <a:rPr lang="en-US" err="1">
                <a:cs typeface="Calibri"/>
              </a:rPr>
              <a:t>mindmap</a:t>
            </a:r>
            <a:r>
              <a:rPr lang="en-US">
                <a:cs typeface="Calibri"/>
              </a:rPr>
              <a:t> is accurate. If you're not sure, look it up!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C5B4B-267C-3E3C-7073-76E9D7A23BE9}"/>
              </a:ext>
            </a:extLst>
          </p:cNvPr>
          <p:cNvSpPr txBox="1"/>
          <p:nvPr/>
        </p:nvSpPr>
        <p:spPr>
          <a:xfrm>
            <a:off x="99579" y="4023014"/>
            <a:ext cx="3413413" cy="2585323"/>
          </a:xfrm>
          <a:prstGeom prst="rect">
            <a:avLst/>
          </a:prstGeom>
          <a:noFill/>
          <a:ln w="1270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cs typeface="Calibri"/>
              </a:rPr>
              <a:t>Continue and adapt by: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Creating detailed plans for characters, using higher level vocabulary.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Adding quotations.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Adapting to other Lit texts (poems by theme?)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Using online </a:t>
            </a:r>
            <a:r>
              <a:rPr lang="en-US" err="1">
                <a:cs typeface="Calibri"/>
              </a:rPr>
              <a:t>mindmapping</a:t>
            </a:r>
            <a:r>
              <a:rPr lang="en-US">
                <a:cs typeface="Calibri"/>
              </a:rPr>
              <a:t> tools to help.</a:t>
            </a:r>
          </a:p>
        </p:txBody>
      </p:sp>
    </p:spTree>
    <p:extLst>
      <p:ext uri="{BB962C8B-B14F-4D97-AF65-F5344CB8AC3E}">
        <p14:creationId xmlns:p14="http://schemas.microsoft.com/office/powerpoint/2010/main" val="3573412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57F69-E012-1FEB-D401-5F1D70E6B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371F-79B3-821E-3127-8DDFC45C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57" y="1040861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dirty="0"/>
              <a:t>Method 3 - Knowledge </a:t>
            </a:r>
            <a:r>
              <a:rPr lang="en-US" sz="5400" b="1" err="1"/>
              <a:t>organisers</a:t>
            </a:r>
            <a:r>
              <a:rPr lang="en-US" sz="5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55E3B-7448-D3BB-9F4C-5E5502C60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266"/>
            <a:ext cx="11205714" cy="4250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5400" b="1" dirty="0">
                <a:latin typeface="Aptos Display"/>
              </a:rPr>
            </a:br>
            <a:endParaRPr lang="en-US" sz="5400" dirty="0">
              <a:latin typeface="Aptos Display"/>
            </a:endParaRP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AE75E36C-33F0-218E-59F3-9C06EBBE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0D9E3E6-1006-1DE7-3DF2-B170E3C97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6" name="Picture 5" descr="A screenshot of a cell division&#10;&#10;AI-generated content may be incorrect.">
            <a:extLst>
              <a:ext uri="{FF2B5EF4-FFF2-40B4-BE49-F238E27FC236}">
                <a16:creationId xmlns:a16="http://schemas.microsoft.com/office/drawing/2014/main" id="{5DE62CFE-4A00-9E46-8A1B-4615867C9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928" y="1926746"/>
            <a:ext cx="6690144" cy="51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2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15A7-5308-DF5D-590B-0BED1C030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B86D-EA87-A6C1-3C2A-39CBEFCA9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51" y="4213495"/>
            <a:ext cx="11875697" cy="2387600"/>
          </a:xfrm>
        </p:spPr>
        <p:txBody>
          <a:bodyPr>
            <a:normAutofit fontScale="90000"/>
          </a:bodyPr>
          <a:lstStyle/>
          <a:p>
            <a:r>
              <a:rPr lang="en-US" sz="8900" b="1" dirty="0"/>
              <a:t>Year 11 Mock 1</a:t>
            </a:r>
            <a:br>
              <a:rPr lang="en-US" sz="8900" b="1" dirty="0"/>
            </a:br>
            <a:r>
              <a:rPr lang="en-US" sz="8900" b="1" dirty="0"/>
              <a:t>Monday 3rd October 2025</a:t>
            </a:r>
            <a:br>
              <a:rPr lang="en-US" sz="8900" b="1" dirty="0"/>
            </a:br>
            <a:br>
              <a:rPr lang="en-US" sz="8900" b="1" dirty="0"/>
            </a:br>
            <a:r>
              <a:rPr lang="en-US" sz="8900" b="1" dirty="0"/>
              <a:t>18 Days</a:t>
            </a:r>
            <a:br>
              <a:rPr lang="en-US" sz="8900" b="1" dirty="0"/>
            </a:br>
            <a:endParaRPr lang="en-US"/>
          </a:p>
        </p:txBody>
      </p:sp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8B5476B3-99AD-BB8D-03B0-F2847D98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A456429-C842-E6EE-BA48-54313AD40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38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FC874-D158-2CFE-C023-B4DD1D4FE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3D39-DE92-322A-1FAD-3BA9048C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444" y="664104"/>
            <a:ext cx="10515600" cy="1325563"/>
          </a:xfrm>
        </p:spPr>
        <p:txBody>
          <a:bodyPr/>
          <a:lstStyle/>
          <a:p>
            <a:r>
              <a:rPr lang="en-US" sz="6600" b="1" dirty="0"/>
              <a:t>Knowledge </a:t>
            </a:r>
            <a:r>
              <a:rPr lang="en-US" sz="6600" b="1" err="1"/>
              <a:t>Organisers</a:t>
            </a:r>
            <a:endParaRPr lang="en-US" sz="6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DAD24-A035-6103-4B52-0D18F6E4D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8152"/>
            <a:ext cx="11205714" cy="448073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b="1" dirty="0">
                <a:latin typeface="Aptos Display"/>
              </a:rPr>
              <a:t>Method: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Research a topic.</a:t>
            </a:r>
          </a:p>
          <a:p>
            <a:pPr marL="685800" indent="-685800"/>
            <a:r>
              <a:rPr lang="en-US" sz="5400" b="1" dirty="0">
                <a:latin typeface="Aptos Display"/>
              </a:rPr>
              <a:t>Write key information on all parts of the topic, </a:t>
            </a:r>
            <a:r>
              <a:rPr lang="en-US" sz="5400" b="1" dirty="0" err="1">
                <a:latin typeface="Aptos Display"/>
              </a:rPr>
              <a:t>organised</a:t>
            </a:r>
            <a:r>
              <a:rPr lang="en-US" sz="5400" b="1" dirty="0">
                <a:latin typeface="Aptos Display"/>
              </a:rPr>
              <a:t> into sections.</a:t>
            </a:r>
          </a:p>
          <a:p>
            <a:pPr marL="685800" indent="-685800"/>
            <a:r>
              <a:rPr lang="en-US" sz="5400" b="1" dirty="0">
                <a:latin typeface="Aptos Display"/>
              </a:rPr>
              <a:t>Include key words.</a:t>
            </a:r>
          </a:p>
          <a:p>
            <a:pPr marL="685800" indent="-685800"/>
            <a:r>
              <a:rPr lang="en-US" sz="5400" b="1" dirty="0">
                <a:latin typeface="Aptos Display"/>
              </a:rPr>
              <a:t>Use to support exam question responses.</a:t>
            </a: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B56B7461-B61A-4BC8-69C6-2D0FAA49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8DF8A8F-F6A8-03AB-1F80-7F677D33C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8" name="Picture 7" descr="A screenshot of a cell division&#10;&#10;AI-generated content may be incorrect.">
            <a:extLst>
              <a:ext uri="{FF2B5EF4-FFF2-40B4-BE49-F238E27FC236}">
                <a16:creationId xmlns:a16="http://schemas.microsoft.com/office/drawing/2014/main" id="{14998D1E-65AA-7D59-11AD-9C8B7C461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131" y="180"/>
            <a:ext cx="3210824" cy="24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488C71-3EF3-49DB-8E40-8C296162D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010" y="2494691"/>
            <a:ext cx="3424421" cy="785404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4400" dirty="0"/>
              <a:t>Cell Biology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564376-C714-4508-99C0-91E29537C804}"/>
              </a:ext>
            </a:extLst>
          </p:cNvPr>
          <p:cNvSpPr txBox="1"/>
          <p:nvPr/>
        </p:nvSpPr>
        <p:spPr>
          <a:xfrm>
            <a:off x="1811848" y="162185"/>
            <a:ext cx="215597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Animal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Cell membrane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cytoplasm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mitochondria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ribosomes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440B0-A3E2-4479-874C-B8CDFF7B6D0A}"/>
              </a:ext>
            </a:extLst>
          </p:cNvPr>
          <p:cNvSpPr txBox="1"/>
          <p:nvPr/>
        </p:nvSpPr>
        <p:spPr>
          <a:xfrm>
            <a:off x="6891130" y="119763"/>
            <a:ext cx="377687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Bacterial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cell membrane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cytoplasm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cell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plasmid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loop of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NO NUCLEUS OR MITOCHONDRA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454CF-C2D9-4E11-ADC5-410E37ADBDAC}"/>
              </a:ext>
            </a:extLst>
          </p:cNvPr>
          <p:cNvSpPr txBox="1"/>
          <p:nvPr/>
        </p:nvSpPr>
        <p:spPr>
          <a:xfrm>
            <a:off x="4530406" y="119763"/>
            <a:ext cx="215597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Plant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same as animal </a:t>
            </a:r>
          </a:p>
          <a:p>
            <a:r>
              <a:rPr lang="en-GB" sz="1800" dirty="0"/>
              <a:t>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cell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Vacuole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Chloroplasts (some)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9914E-17BB-426F-9D0B-E44ABA57ACD0}"/>
              </a:ext>
            </a:extLst>
          </p:cNvPr>
          <p:cNvSpPr txBox="1"/>
          <p:nvPr/>
        </p:nvSpPr>
        <p:spPr>
          <a:xfrm>
            <a:off x="8236627" y="5154204"/>
            <a:ext cx="232535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Cell differentiation</a:t>
            </a:r>
          </a:p>
          <a:p>
            <a:endParaRPr lang="en-GB" sz="1800" dirty="0"/>
          </a:p>
          <a:p>
            <a:r>
              <a:rPr lang="en-GB" sz="1800" dirty="0"/>
              <a:t>When a cell changes to become specialised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EA4B7-EBF4-43CB-86D8-ED027BDDA4E8}"/>
              </a:ext>
            </a:extLst>
          </p:cNvPr>
          <p:cNvSpPr txBox="1"/>
          <p:nvPr/>
        </p:nvSpPr>
        <p:spPr>
          <a:xfrm>
            <a:off x="1733900" y="2150380"/>
            <a:ext cx="215597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Specialised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sperm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nerve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xylem &amp; phloem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root hair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593DA-3751-4611-994C-C11EDD5982C2}"/>
              </a:ext>
            </a:extLst>
          </p:cNvPr>
          <p:cNvSpPr txBox="1"/>
          <p:nvPr/>
        </p:nvSpPr>
        <p:spPr>
          <a:xfrm>
            <a:off x="8067241" y="2325178"/>
            <a:ext cx="249474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Cell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  cell grows in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 replicates sub cellular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 replicates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 one copy of chromosomes moves to each end of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 nuclear and cell membranes divide forming 2 genetically identical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69D9E-1FE9-4A18-93DA-74A1FF1E32C1}"/>
              </a:ext>
            </a:extLst>
          </p:cNvPr>
          <p:cNvSpPr txBox="1"/>
          <p:nvPr/>
        </p:nvSpPr>
        <p:spPr>
          <a:xfrm>
            <a:off x="4124762" y="3429001"/>
            <a:ext cx="3639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Stem cells</a:t>
            </a:r>
          </a:p>
          <a:p>
            <a:r>
              <a:rPr lang="en-GB" sz="1400" dirty="0"/>
              <a:t>Undifferentiated cells – can divide to produce more stem cells and can differentiate into many other types of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8C0B1-46AE-4429-8ED9-C7C1A916327D}"/>
              </a:ext>
            </a:extLst>
          </p:cNvPr>
          <p:cNvSpPr txBox="1"/>
          <p:nvPr/>
        </p:nvSpPr>
        <p:spPr>
          <a:xfrm>
            <a:off x="4899522" y="4626216"/>
            <a:ext cx="299877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Diffusion</a:t>
            </a:r>
          </a:p>
          <a:p>
            <a:r>
              <a:rPr lang="en-GB" sz="1400" dirty="0"/>
              <a:t>Movement of particles from area of high to area of lower concertation</a:t>
            </a:r>
          </a:p>
          <a:p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CEAD89-73C2-443F-B5AC-3B0722E733DD}"/>
              </a:ext>
            </a:extLst>
          </p:cNvPr>
          <p:cNvSpPr txBox="1"/>
          <p:nvPr/>
        </p:nvSpPr>
        <p:spPr>
          <a:xfrm>
            <a:off x="4899522" y="5708202"/>
            <a:ext cx="299877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Osmosis</a:t>
            </a:r>
          </a:p>
          <a:p>
            <a:r>
              <a:rPr lang="en-GB" sz="1400" dirty="0"/>
              <a:t>Movement of water molecules across a semi permeable membrane from a dilute to a concentrated 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595EF-9101-47E5-A891-307434CA5F14}"/>
              </a:ext>
            </a:extLst>
          </p:cNvPr>
          <p:cNvSpPr txBox="1"/>
          <p:nvPr/>
        </p:nvSpPr>
        <p:spPr>
          <a:xfrm>
            <a:off x="1740883" y="4044625"/>
            <a:ext cx="215597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Active transport</a:t>
            </a:r>
          </a:p>
          <a:p>
            <a:r>
              <a:rPr lang="en-GB" sz="1400" dirty="0"/>
              <a:t>Movement of substances against the concertation gradient – requires 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76ACE-95FE-4E48-8A52-AE4765E70BC9}"/>
              </a:ext>
            </a:extLst>
          </p:cNvPr>
          <p:cNvSpPr txBox="1"/>
          <p:nvPr/>
        </p:nvSpPr>
        <p:spPr>
          <a:xfrm>
            <a:off x="1811848" y="5154203"/>
            <a:ext cx="285015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Exchange surfaces</a:t>
            </a:r>
          </a:p>
          <a:p>
            <a:pPr marL="342900" indent="-342900">
              <a:buAutoNum type="arabicPeriod"/>
            </a:pPr>
            <a:r>
              <a:rPr lang="en-GB" sz="1800" dirty="0"/>
              <a:t>Plants</a:t>
            </a:r>
          </a:p>
          <a:p>
            <a:pPr marL="342900" indent="-342900">
              <a:buAutoNum type="arabicPeriod"/>
            </a:pPr>
            <a:r>
              <a:rPr lang="en-GB" sz="1800" dirty="0"/>
              <a:t>Intestine</a:t>
            </a:r>
          </a:p>
          <a:p>
            <a:pPr marL="342900" indent="-342900">
              <a:buAutoNum type="arabicPeriod"/>
            </a:pPr>
            <a:r>
              <a:rPr lang="en-GB" sz="1800" dirty="0"/>
              <a:t>In fish</a:t>
            </a:r>
          </a:p>
          <a:p>
            <a:pPr marL="342900" indent="-342900">
              <a:buAutoNum type="arabicPeriod"/>
            </a:pPr>
            <a:r>
              <a:rPr lang="en-GB" sz="1800" dirty="0"/>
              <a:t>Lungs</a:t>
            </a:r>
          </a:p>
        </p:txBody>
      </p:sp>
    </p:spTree>
    <p:extLst>
      <p:ext uri="{BB962C8B-B14F-4D97-AF65-F5344CB8AC3E}">
        <p14:creationId xmlns:p14="http://schemas.microsoft.com/office/powerpoint/2010/main" val="439689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BABCC-FD40-34BE-1152-99E1CDFA7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A665-4F42-7545-E197-681A3C6B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57" y="1040861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dirty="0"/>
              <a:t>Method 4 – Timed Exam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D9795-3841-652B-4ED9-BDD9F9B6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266"/>
            <a:ext cx="11205714" cy="4250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5400" b="1" dirty="0">
                <a:latin typeface="Aptos Display"/>
              </a:rPr>
            </a:br>
            <a:endParaRPr lang="en-US" sz="5400" dirty="0">
              <a:latin typeface="Aptos Display"/>
            </a:endParaRP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442E3C08-3DC3-774C-433D-BA47DC31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7F59B87-DC8D-130F-1F1B-6070B0B61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4" name="Picture 3" descr="A close-up of a paper&#10;&#10;AI-generated content may be incorrect.">
            <a:extLst>
              <a:ext uri="{FF2B5EF4-FFF2-40B4-BE49-F238E27FC236}">
                <a16:creationId xmlns:a16="http://schemas.microsoft.com/office/drawing/2014/main" id="{6D4A81EA-C856-12E7-FDD2-8D8113A54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137" y="1926745"/>
            <a:ext cx="3440142" cy="47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57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0C3F5-038C-1522-9801-1F937EBB2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476E-C0DB-4F4F-142B-7FAF983A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408" y="379502"/>
            <a:ext cx="10515600" cy="1325563"/>
          </a:xfrm>
        </p:spPr>
        <p:txBody>
          <a:bodyPr/>
          <a:lstStyle/>
          <a:p>
            <a:r>
              <a:rPr lang="en-US" sz="8000" b="1" dirty="0"/>
              <a:t>Exam Practice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10D24-811F-F004-A1AC-4A8089C0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8152"/>
            <a:ext cx="11205714" cy="44807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5400" b="1" dirty="0">
                <a:latin typeface="Aptos Display"/>
              </a:rPr>
              <a:t>Method:</a:t>
            </a:r>
            <a:endParaRPr lang="en-US" sz="5400" dirty="0">
              <a:latin typeface="Aptos Display"/>
            </a:endParaRPr>
          </a:p>
          <a:p>
            <a:pPr marL="685800" indent="-685800"/>
            <a:r>
              <a:rPr lang="en-US" sz="5400" b="1" dirty="0">
                <a:latin typeface="Aptos Display"/>
              </a:rPr>
              <a:t>Prepare by revising, creating materials and watching videos.</a:t>
            </a:r>
          </a:p>
          <a:p>
            <a:pPr marL="685800" indent="-685800"/>
            <a:r>
              <a:rPr lang="en-US" sz="5400" b="1" dirty="0">
                <a:latin typeface="Aptos Display"/>
              </a:rPr>
              <a:t>Set a timer. </a:t>
            </a:r>
          </a:p>
          <a:p>
            <a:pPr marL="685800" indent="-685800"/>
            <a:r>
              <a:rPr lang="en-US" sz="5400" b="1" dirty="0">
                <a:latin typeface="Aptos Display"/>
              </a:rPr>
              <a:t>Pause the timer when you need to check your revision materials.</a:t>
            </a: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D681BB7A-9D26-AE56-AADF-D27030971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AEA61CD-8021-7F9C-D7AB-CFE1F1C68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6" name="Picture 5" descr="A close-up of a paper&#10;&#10;AI-generated content may be incorrect.">
            <a:extLst>
              <a:ext uri="{FF2B5EF4-FFF2-40B4-BE49-F238E27FC236}">
                <a16:creationId xmlns:a16="http://schemas.microsoft.com/office/drawing/2014/main" id="{E463F3E8-FEDE-3E05-2A64-49691E60E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760" y="179"/>
            <a:ext cx="1973652" cy="26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9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BE25E-17CB-4F1A-864F-A80B8F5C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012E-1E11-A327-83D5-EFBEFF26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57" y="1040861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/>
              <a:t>Online Support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045C-1175-6040-8763-127ABFD66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266"/>
            <a:ext cx="11205714" cy="4250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5400" b="1" dirty="0">
                <a:latin typeface="Aptos Display"/>
              </a:rPr>
            </a:br>
            <a:endParaRPr lang="en-US" sz="5400" dirty="0">
              <a:latin typeface="Aptos Display"/>
            </a:endParaRP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BACAF2C1-7503-249E-3477-9883C45F9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0" y="-2066"/>
            <a:ext cx="2838514" cy="1453917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3A06791-A3C0-892D-F704-145051624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A3EE5C-2626-E659-100E-CBB81C39B222}"/>
              </a:ext>
            </a:extLst>
          </p:cNvPr>
          <p:cNvSpPr txBox="1"/>
          <p:nvPr/>
        </p:nvSpPr>
        <p:spPr>
          <a:xfrm>
            <a:off x="216244" y="2049161"/>
            <a:ext cx="1123434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dirty="0"/>
              <a:t>Specific searches.</a:t>
            </a:r>
            <a:r>
              <a:rPr lang="en-US" sz="3600" dirty="0"/>
              <a:t> GCSE, Exam board, Subject, Paper, Topic/Question. </a:t>
            </a:r>
          </a:p>
          <a:p>
            <a:pPr marL="342900" indent="-342900">
              <a:buAutoNum type="arabicPeriod"/>
            </a:pPr>
            <a:endParaRPr lang="en-US" sz="3600" dirty="0"/>
          </a:p>
          <a:p>
            <a:r>
              <a:rPr lang="en-US" sz="3600" b="1" dirty="0"/>
              <a:t>E.g. GCSE </a:t>
            </a:r>
            <a:r>
              <a:rPr lang="en-US" sz="3600" b="1" dirty="0" err="1"/>
              <a:t>Eduqas</a:t>
            </a:r>
            <a:r>
              <a:rPr lang="en-US" sz="3600" b="1" dirty="0"/>
              <a:t> English Literature C1, Macbeth.</a:t>
            </a:r>
            <a:endParaRPr lang="en-US" sz="3600" b="1"/>
          </a:p>
          <a:p>
            <a:endParaRPr lang="en-US" sz="3600" b="1" dirty="0"/>
          </a:p>
          <a:p>
            <a:r>
              <a:rPr lang="en-US" sz="3600" b="1" dirty="0"/>
              <a:t>2. BBC Bitesize.</a:t>
            </a:r>
          </a:p>
          <a:p>
            <a:endParaRPr lang="en-US" sz="3600" b="1" dirty="0"/>
          </a:p>
          <a:p>
            <a:r>
              <a:rPr lang="en-US" sz="3600" b="1" dirty="0"/>
              <a:t>3. Exam Board websites.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C2B0-4B02-6A23-63B6-4431C0F4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94211"/>
            <a:ext cx="7886700" cy="72873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/>
              <a:t>How to use BBC bitesize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558D2-71B9-AC54-30EE-15A2F488D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276" y="1030866"/>
            <a:ext cx="7886700" cy="52446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From the home page…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5BAF2-043A-0E80-E784-87C2D594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6" y="2040946"/>
            <a:ext cx="1071963" cy="1388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7A4E0-3501-EEF6-1BF1-D639F6A7F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13" y="4142219"/>
            <a:ext cx="951267" cy="11134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EB0FA5-E4A1-B2B3-1DB8-2CC7CFCC026A}"/>
              </a:ext>
            </a:extLst>
          </p:cNvPr>
          <p:cNvCxnSpPr>
            <a:cxnSpLocks/>
          </p:cNvCxnSpPr>
          <p:nvPr/>
        </p:nvCxnSpPr>
        <p:spPr>
          <a:xfrm>
            <a:off x="2273345" y="3525420"/>
            <a:ext cx="0" cy="54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9D69-7337-4030-2D05-5A9A5231C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207" y="2040946"/>
            <a:ext cx="1600200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1FD12A-FC01-DB2B-5640-844CD7A71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495" y="5051631"/>
            <a:ext cx="1571625" cy="135255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C41C7D-818D-12AC-4F93-D4B86D1FB9C7}"/>
              </a:ext>
            </a:extLst>
          </p:cNvPr>
          <p:cNvCxnSpPr>
            <a:cxnSpLocks/>
          </p:cNvCxnSpPr>
          <p:nvPr/>
        </p:nvCxnSpPr>
        <p:spPr>
          <a:xfrm flipV="1">
            <a:off x="2824649" y="3127761"/>
            <a:ext cx="870559" cy="1571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605F68-16CD-CE5B-52D5-287BE0ECA07C}"/>
              </a:ext>
            </a:extLst>
          </p:cNvPr>
          <p:cNvCxnSpPr>
            <a:cxnSpLocks/>
          </p:cNvCxnSpPr>
          <p:nvPr/>
        </p:nvCxnSpPr>
        <p:spPr>
          <a:xfrm>
            <a:off x="2846898" y="4924333"/>
            <a:ext cx="826058" cy="461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13C240-E959-7422-F650-314A9489A357}"/>
              </a:ext>
            </a:extLst>
          </p:cNvPr>
          <p:cNvSpPr txBox="1"/>
          <p:nvPr/>
        </p:nvSpPr>
        <p:spPr>
          <a:xfrm>
            <a:off x="4062809" y="1787548"/>
            <a:ext cx="125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Trilogy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2F7C7D-7FD5-0567-885D-B34D4F046793}"/>
              </a:ext>
            </a:extLst>
          </p:cNvPr>
          <p:cNvSpPr txBox="1"/>
          <p:nvPr/>
        </p:nvSpPr>
        <p:spPr>
          <a:xfrm>
            <a:off x="4039175" y="4682299"/>
            <a:ext cx="125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Triple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A5F9BF-41AA-45CB-54BB-C73F1BA16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278" y="1733580"/>
            <a:ext cx="2952750" cy="6191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BD9AD8-0FC5-46F0-1059-FAEBBBF633DE}"/>
              </a:ext>
            </a:extLst>
          </p:cNvPr>
          <p:cNvSpPr txBox="1"/>
          <p:nvPr/>
        </p:nvSpPr>
        <p:spPr>
          <a:xfrm>
            <a:off x="5712279" y="2913636"/>
            <a:ext cx="296227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From here you have the option of: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Podcasts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Exam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Physics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71429F-2672-CAA9-DB43-2B02D5404CCF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115448" y="2043142"/>
            <a:ext cx="596830" cy="280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1928A5-9680-21A8-D718-5EE1CBA4FF1E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5167564" y="5604575"/>
            <a:ext cx="636004" cy="379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4C7CAD5A-8648-437F-183E-241710EAC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569" y="5703098"/>
            <a:ext cx="2962275" cy="56197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74C2ADA-84E6-8708-306C-FECE60A078E4}"/>
              </a:ext>
            </a:extLst>
          </p:cNvPr>
          <p:cNvCxnSpPr/>
          <p:nvPr/>
        </p:nvCxnSpPr>
        <p:spPr>
          <a:xfrm flipV="1">
            <a:off x="7163018" y="5328676"/>
            <a:ext cx="0" cy="399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7A9EB09-F848-5F1D-A22E-89A7E0D215B8}"/>
              </a:ext>
            </a:extLst>
          </p:cNvPr>
          <p:cNvCxnSpPr>
            <a:cxnSpLocks/>
          </p:cNvCxnSpPr>
          <p:nvPr/>
        </p:nvCxnSpPr>
        <p:spPr>
          <a:xfrm>
            <a:off x="7163018" y="2323988"/>
            <a:ext cx="0" cy="487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5679AF0-466B-CDC3-68AA-37CE80C3DBF7}"/>
              </a:ext>
            </a:extLst>
          </p:cNvPr>
          <p:cNvSpPr txBox="1"/>
          <p:nvPr/>
        </p:nvSpPr>
        <p:spPr>
          <a:xfrm>
            <a:off x="8924658" y="2973936"/>
            <a:ext cx="146963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Choose the topic you want to revise and work through the revision</a:t>
            </a:r>
          </a:p>
          <a:p>
            <a:r>
              <a:rPr lang="en-GB" sz="1800" dirty="0"/>
              <a:t>(videos, animations, notes and explanations)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CF6022-3B52-47D9-EB36-15C15543C501}"/>
              </a:ext>
            </a:extLst>
          </p:cNvPr>
          <p:cNvSpPr/>
          <p:nvPr/>
        </p:nvSpPr>
        <p:spPr>
          <a:xfrm>
            <a:off x="10892324" y="1482918"/>
            <a:ext cx="1082180" cy="528506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" name="Picture 3" descr="A logo of a school&#10;&#10;Description automatically generated">
            <a:extLst>
              <a:ext uri="{FF2B5EF4-FFF2-40B4-BE49-F238E27FC236}">
                <a16:creationId xmlns:a16="http://schemas.microsoft.com/office/drawing/2014/main" id="{F263CD7F-AB31-6630-9A8F-04271C9C5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03"/>
            <a:ext cx="1894703" cy="1024324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E82E034-47EB-090E-AFFC-70E01421DB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19" grpId="0"/>
      <p:bldP spid="20" grpId="0"/>
      <p:bldP spid="27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4F021-490F-1045-DFCB-2B3A37D8F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8A131-279F-EB0C-BE9D-2964240EB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757" y="-48296"/>
            <a:ext cx="9391402" cy="1298296"/>
          </a:xfrm>
        </p:spPr>
        <p:txBody>
          <a:bodyPr>
            <a:noAutofit/>
          </a:bodyPr>
          <a:lstStyle/>
          <a:p>
            <a:pPr algn="l"/>
            <a:r>
              <a:rPr lang="en-GB" sz="4800" b="1"/>
              <a:t>Revision – Using the STAR method</a:t>
            </a:r>
            <a:endParaRPr lang="en-US" sz="4800" b="1"/>
          </a:p>
        </p:txBody>
      </p:sp>
      <p:pic>
        <p:nvPicPr>
          <p:cNvPr id="5" name="Picture 4" descr="Symbol Star PNG | PNG All">
            <a:extLst>
              <a:ext uri="{FF2B5EF4-FFF2-40B4-BE49-F238E27FC236}">
                <a16:creationId xmlns:a16="http://schemas.microsoft.com/office/drawing/2014/main" id="{054E8199-DC69-F512-9943-BAA16675C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8" r="5166" b="3"/>
          <a:stretch/>
        </p:blipFill>
        <p:spPr>
          <a:xfrm>
            <a:off x="9198832" y="1626386"/>
            <a:ext cx="2661994" cy="2805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9277A-3EB8-76B7-DBF2-9C018D5639DF}"/>
              </a:ext>
            </a:extLst>
          </p:cNvPr>
          <p:cNvSpPr txBox="1"/>
          <p:nvPr/>
        </p:nvSpPr>
        <p:spPr>
          <a:xfrm>
            <a:off x="273768" y="1926604"/>
            <a:ext cx="9095564" cy="4260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en-GB" sz="2400" b="1" u="sng">
                <a:latin typeface="Segoe UI"/>
                <a:cs typeface="Segoe UI"/>
              </a:rPr>
              <a:t>S = Subject</a:t>
            </a:r>
            <a:r>
              <a:rPr lang="en-US" sz="2400">
                <a:latin typeface="Segoe UI"/>
                <a:cs typeface="Segoe UI"/>
              </a:rPr>
              <a:t>​</a:t>
            </a:r>
          </a:p>
          <a:p>
            <a:pPr>
              <a:lnSpc>
                <a:spcPts val="2475"/>
              </a:lnSpc>
            </a:pPr>
            <a:r>
              <a:rPr lang="en-GB" sz="2400">
                <a:latin typeface="Segoe UI"/>
                <a:cs typeface="Segoe UI"/>
              </a:rPr>
              <a:t>Curriculum Subject – </a:t>
            </a:r>
            <a:r>
              <a:rPr lang="en-GB" sz="2400" i="1" err="1">
                <a:latin typeface="Segoe UI"/>
                <a:cs typeface="Segoe UI"/>
              </a:rPr>
              <a:t>eg</a:t>
            </a:r>
            <a:r>
              <a:rPr lang="en-GB" sz="2400" i="1">
                <a:latin typeface="Segoe UI"/>
                <a:cs typeface="Segoe UI"/>
              </a:rPr>
              <a:t> English, maths, biology, drama</a:t>
            </a:r>
          </a:p>
          <a:p>
            <a:pPr>
              <a:lnSpc>
                <a:spcPts val="2475"/>
              </a:lnSpc>
            </a:pPr>
            <a:r>
              <a:rPr lang="en-GB" sz="2400" b="1" u="sng">
                <a:latin typeface="Segoe UI"/>
                <a:cs typeface="Segoe UI"/>
              </a:rPr>
              <a:t>T = Topic</a:t>
            </a:r>
            <a:r>
              <a:rPr lang="en-US" sz="2400">
                <a:latin typeface="Segoe UI"/>
                <a:cs typeface="Segoe UI"/>
              </a:rPr>
              <a:t>​</a:t>
            </a:r>
          </a:p>
          <a:p>
            <a:pPr>
              <a:lnSpc>
                <a:spcPts val="2475"/>
              </a:lnSpc>
            </a:pPr>
            <a:r>
              <a:rPr lang="en-US" sz="2400">
                <a:latin typeface="Segoe UI"/>
                <a:cs typeface="Segoe UI"/>
              </a:rPr>
              <a:t>Specific topic/part of the exam paper – </a:t>
            </a:r>
            <a:r>
              <a:rPr lang="en-US" sz="2400" i="1" err="1">
                <a:latin typeface="Segoe UI"/>
                <a:cs typeface="Segoe UI"/>
              </a:rPr>
              <a:t>eg</a:t>
            </a:r>
            <a:r>
              <a:rPr lang="en-US" sz="2400" i="1">
                <a:latin typeface="Segoe UI"/>
                <a:cs typeface="Segoe UI"/>
              </a:rPr>
              <a:t> Macbeth, probability, cells, staging</a:t>
            </a:r>
          </a:p>
          <a:p>
            <a:pPr>
              <a:lnSpc>
                <a:spcPts val="2475"/>
              </a:lnSpc>
            </a:pPr>
            <a:r>
              <a:rPr lang="en-GB" sz="2400" b="1" u="sng">
                <a:latin typeface="Segoe UI"/>
                <a:cs typeface="Segoe UI"/>
              </a:rPr>
              <a:t>A = Activity</a:t>
            </a:r>
            <a:r>
              <a:rPr lang="en-US" sz="2400">
                <a:latin typeface="Segoe UI"/>
                <a:cs typeface="Segoe UI"/>
              </a:rPr>
              <a:t>​</a:t>
            </a:r>
          </a:p>
          <a:p>
            <a:pPr>
              <a:lnSpc>
                <a:spcPts val="2475"/>
              </a:lnSpc>
            </a:pPr>
            <a:r>
              <a:rPr lang="en-GB" sz="2400">
                <a:latin typeface="Segoe UI"/>
                <a:cs typeface="Segoe UI"/>
              </a:rPr>
              <a:t>What will you DO to help you remember, improve or practise?</a:t>
            </a:r>
            <a:r>
              <a:rPr lang="en-US" sz="2400">
                <a:latin typeface="Segoe UI"/>
                <a:cs typeface="Segoe UI"/>
              </a:rPr>
              <a:t>​ </a:t>
            </a:r>
            <a:r>
              <a:rPr lang="en-US" sz="2400" i="1" err="1">
                <a:latin typeface="Segoe UI"/>
                <a:cs typeface="Segoe UI"/>
              </a:rPr>
              <a:t>eg.</a:t>
            </a:r>
            <a:r>
              <a:rPr lang="en-US" sz="2400" i="1">
                <a:latin typeface="Segoe UI"/>
                <a:cs typeface="Segoe UI"/>
              </a:rPr>
              <a:t> Flashcards to learn quotations, paper 1 practice, quiz, timed essay practice</a:t>
            </a:r>
          </a:p>
          <a:p>
            <a:pPr>
              <a:lnSpc>
                <a:spcPts val="2475"/>
              </a:lnSpc>
            </a:pPr>
            <a:r>
              <a:rPr lang="en-GB" sz="2400" b="1" u="sng">
                <a:latin typeface="Segoe UI"/>
                <a:cs typeface="Segoe UI"/>
              </a:rPr>
              <a:t>R = Resources </a:t>
            </a:r>
            <a:r>
              <a:rPr lang="en-US" sz="2400">
                <a:latin typeface="Segoe UI"/>
                <a:cs typeface="Segoe UI"/>
              </a:rPr>
              <a:t>​</a:t>
            </a:r>
          </a:p>
          <a:p>
            <a:pPr>
              <a:lnSpc>
                <a:spcPts val="2475"/>
              </a:lnSpc>
            </a:pPr>
            <a:r>
              <a:rPr lang="en-GB" sz="2400">
                <a:latin typeface="Segoe UI"/>
                <a:cs typeface="Segoe UI"/>
              </a:rPr>
              <a:t>What will you use to improve your knowledge, give you examples, make sure you are correct or find new ideas? </a:t>
            </a:r>
            <a:r>
              <a:rPr lang="en-US" sz="2400">
                <a:latin typeface="Segoe UI"/>
                <a:cs typeface="Segoe UI"/>
              </a:rPr>
              <a:t>​e</a:t>
            </a:r>
            <a:r>
              <a:rPr lang="en-US" sz="2400" i="1">
                <a:latin typeface="Segoe UI"/>
                <a:cs typeface="Segoe UI"/>
              </a:rPr>
              <a:t>.g. </a:t>
            </a:r>
            <a:r>
              <a:rPr lang="en-US" sz="2400" i="1" err="1">
                <a:latin typeface="Segoe UI"/>
                <a:cs typeface="Segoe UI"/>
              </a:rPr>
              <a:t>Youtube</a:t>
            </a:r>
            <a:r>
              <a:rPr lang="en-US" sz="2400" i="1">
                <a:latin typeface="Segoe UI"/>
                <a:cs typeface="Segoe UI"/>
              </a:rPr>
              <a:t> video, exam board example paper, BBC Bitesize</a:t>
            </a:r>
          </a:p>
        </p:txBody>
      </p:sp>
      <p:pic>
        <p:nvPicPr>
          <p:cNvPr id="8" name="Picture 7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557BF98-5F11-25B1-0D9F-1CD8EDD08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10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C5ED5-EC6F-EC37-8254-E578A06E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AAC0-B502-9CE8-C2F8-A17FDFB2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4" y="365125"/>
            <a:ext cx="10429336" cy="204443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In school support 2025/26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E3450-3794-85AC-CE2F-EFA4128F3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41" y="2185059"/>
            <a:ext cx="10414959" cy="45526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742950" indent="-742950">
              <a:buAutoNum type="arabicPeriod"/>
            </a:pPr>
            <a:r>
              <a:rPr lang="en-US" sz="4400" dirty="0"/>
              <a:t>Form time booster sessions</a:t>
            </a:r>
            <a:endParaRPr lang="en-US" dirty="0"/>
          </a:p>
          <a:p>
            <a:pPr marL="742950" indent="-742950">
              <a:buAutoNum type="arabicPeriod"/>
            </a:pPr>
            <a:r>
              <a:rPr lang="en-US" sz="4400" dirty="0"/>
              <a:t>Small group sessions</a:t>
            </a:r>
          </a:p>
          <a:p>
            <a:pPr marL="742950" indent="-742950">
              <a:buAutoNum type="arabicPeriod"/>
            </a:pPr>
            <a:r>
              <a:rPr lang="en-US" sz="4400" dirty="0"/>
              <a:t>Lunchtime and afterschool sessions</a:t>
            </a:r>
            <a:endParaRPr lang="en-US" sz="4000" dirty="0"/>
          </a:p>
          <a:p>
            <a:pPr marL="742950" indent="-742950">
              <a:buAutoNum type="arabicPeriod"/>
            </a:pPr>
            <a:r>
              <a:rPr lang="en-US" sz="4000" dirty="0"/>
              <a:t>Discussion with teachers</a:t>
            </a:r>
          </a:p>
          <a:p>
            <a:pPr marL="742950" indent="-742950">
              <a:buAutoNum type="arabicPeriod"/>
            </a:pPr>
            <a:r>
              <a:rPr lang="en-US" sz="4000" dirty="0"/>
              <a:t>Peer support – working together</a:t>
            </a:r>
          </a:p>
          <a:p>
            <a:pPr marL="742950" indent="-742950">
              <a:buAutoNum type="arabicPeriod"/>
            </a:pPr>
            <a:r>
              <a:rPr lang="en-US" sz="4000" dirty="0"/>
              <a:t>After school study space </a:t>
            </a:r>
          </a:p>
          <a:p>
            <a:pPr marL="742950" indent="-742950">
              <a:buAutoNum type="arabicPeriod"/>
            </a:pPr>
            <a:r>
              <a:rPr lang="en-US" sz="4000" dirty="0"/>
              <a:t>Staff mentoring</a:t>
            </a:r>
          </a:p>
          <a:p>
            <a:pPr marL="742950" indent="-742950">
              <a:buAutoNum type="arabicPeriod"/>
            </a:pPr>
            <a:r>
              <a:rPr lang="en-US" sz="4000" dirty="0"/>
              <a:t>Form tutor support</a:t>
            </a:r>
          </a:p>
          <a:p>
            <a:pPr marL="742950" indent="-742950">
              <a:buAutoNum type="arabicPeriod"/>
            </a:pPr>
            <a:r>
              <a:rPr lang="en-US" sz="4000" dirty="0"/>
              <a:t>Progress Evenings</a:t>
            </a: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B950986C-2962-11BC-9865-1FD73B3E6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1869596" cy="1039305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90A5AD5-4A2E-C62E-FC97-07BBDFF7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9" y="5626976"/>
            <a:ext cx="1191319" cy="12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F7D85-83C9-3E6E-D413-AFE955D39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26A8-9BE1-D457-7B99-BF3BD860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4" y="365125"/>
            <a:ext cx="10429336" cy="204443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This week...</a:t>
            </a:r>
            <a:endParaRPr lang="en-US" dirty="0"/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C0A1F9F0-E411-5603-112D-17EBB6BD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1869596" cy="1039305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BB7E431-D217-6A08-1A6C-3CEE1B794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9" y="5626976"/>
            <a:ext cx="1191319" cy="122559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0C1DE4-0063-B134-7AC5-47AE62B93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924525"/>
              </p:ext>
            </p:extLst>
          </p:nvPr>
        </p:nvGraphicFramePr>
        <p:xfrm>
          <a:off x="661358" y="2271622"/>
          <a:ext cx="10448917" cy="3508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8320">
                  <a:extLst>
                    <a:ext uri="{9D8B030D-6E8A-4147-A177-3AD203B41FA5}">
                      <a16:colId xmlns:a16="http://schemas.microsoft.com/office/drawing/2014/main" val="2363598577"/>
                    </a:ext>
                  </a:extLst>
                </a:gridCol>
                <a:gridCol w="2011678">
                  <a:extLst>
                    <a:ext uri="{9D8B030D-6E8A-4147-A177-3AD203B41FA5}">
                      <a16:colId xmlns:a16="http://schemas.microsoft.com/office/drawing/2014/main" val="1641104274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3939400263"/>
                    </a:ext>
                  </a:extLst>
                </a:gridCol>
                <a:gridCol w="1889759">
                  <a:extLst>
                    <a:ext uri="{9D8B030D-6E8A-4147-A177-3AD203B41FA5}">
                      <a16:colId xmlns:a16="http://schemas.microsoft.com/office/drawing/2014/main" val="4057712960"/>
                    </a:ext>
                  </a:extLst>
                </a:gridCol>
                <a:gridCol w="1605912">
                  <a:extLst>
                    <a:ext uri="{9D8B030D-6E8A-4147-A177-3AD203B41FA5}">
                      <a16:colId xmlns:a16="http://schemas.microsoft.com/office/drawing/2014/main" val="3182001625"/>
                    </a:ext>
                  </a:extLst>
                </a:gridCol>
                <a:gridCol w="1523998">
                  <a:extLst>
                    <a:ext uri="{9D8B030D-6E8A-4147-A177-3AD203B41FA5}">
                      <a16:colId xmlns:a16="http://schemas.microsoft.com/office/drawing/2014/main" val="28359594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endParaRPr lang="en-GB" sz="1600" b="1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GB" sz="1600" b="1" dirty="0">
                          <a:effectLst/>
                          <a:latin typeface="Aptos"/>
                        </a:rPr>
                        <a:t>Monday</a:t>
                      </a:r>
                      <a:r>
                        <a:rPr lang="en-GB" sz="1600" dirty="0">
                          <a:effectLst/>
                          <a:latin typeface="Aptos"/>
                        </a:rPr>
                        <a:t> </a:t>
                      </a:r>
                      <a:endParaRPr lang="en-GB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GB" sz="1600" b="1" dirty="0">
                          <a:effectLst/>
                          <a:latin typeface="Aptos"/>
                        </a:rPr>
                        <a:t>Tuesday</a:t>
                      </a:r>
                      <a:r>
                        <a:rPr lang="en-GB" sz="1600" dirty="0">
                          <a:effectLst/>
                          <a:latin typeface="Aptos"/>
                        </a:rPr>
                        <a:t> </a:t>
                      </a:r>
                      <a:endParaRPr lang="en-GB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GB" sz="1600" b="1" dirty="0">
                          <a:effectLst/>
                          <a:latin typeface="Aptos"/>
                        </a:rPr>
                        <a:t>Wednesday</a:t>
                      </a:r>
                      <a:r>
                        <a:rPr lang="en-GB" sz="1600" dirty="0">
                          <a:effectLst/>
                          <a:latin typeface="Aptos"/>
                        </a:rPr>
                        <a:t> </a:t>
                      </a:r>
                      <a:endParaRPr lang="en-GB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GB" sz="1600" b="1" dirty="0">
                          <a:effectLst/>
                          <a:latin typeface="Aptos"/>
                        </a:rPr>
                        <a:t>Thursday</a:t>
                      </a:r>
                      <a:r>
                        <a:rPr lang="en-GB" sz="1600" dirty="0">
                          <a:effectLst/>
                          <a:latin typeface="Aptos"/>
                        </a:rPr>
                        <a:t> </a:t>
                      </a:r>
                      <a:endParaRPr lang="en-GB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875"/>
                        </a:lnSpc>
                        <a:buNone/>
                      </a:pPr>
                      <a:r>
                        <a:rPr lang="en-GB" sz="1600" b="1" dirty="0">
                          <a:effectLst/>
                          <a:latin typeface="Aptos"/>
                        </a:rPr>
                        <a:t>Friday</a:t>
                      </a:r>
                      <a:r>
                        <a:rPr lang="en-GB" sz="1600" dirty="0">
                          <a:effectLst/>
                          <a:latin typeface="Aptos"/>
                        </a:rPr>
                        <a:t> </a:t>
                      </a:r>
                      <a:endParaRPr lang="en-GB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3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Lunchtime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English Study Club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Support with Homework and Revision E1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Spanish Study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 Session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MFL1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Geography Revision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 GG2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Maths Club 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M3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GCSE Art 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A1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GB" sz="180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7920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Afterschool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GB" sz="180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GB" sz="180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English Language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 Revision E1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History Revision (Conflict USA)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Maths Club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 M3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Vocational Coursework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 IT3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Art Catchup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 A1 </a:t>
                      </a: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b="1" dirty="0">
                          <a:effectLst/>
                          <a:latin typeface="Aptos"/>
                        </a:rPr>
                        <a:t>Technology</a:t>
                      </a:r>
                      <a:r>
                        <a:rPr lang="en-GB" sz="1800" dirty="0">
                          <a:effectLst/>
                          <a:latin typeface="Aptos"/>
                        </a:rPr>
                        <a:t> T1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GB" sz="1800" dirty="0">
                        <a:effectLst/>
                        <a:latin typeface="Aptos"/>
                      </a:endParaRP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856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Independent Study Room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Library Lunchtime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Library Lunchtime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Library After School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Library After School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GB" sz="1800" dirty="0">
                          <a:effectLst/>
                          <a:latin typeface="Aptos"/>
                        </a:rPr>
                        <a:t>Library After School </a:t>
                      </a:r>
                    </a:p>
                  </a:txBody>
                  <a:tcPr marL="66675" marR="666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589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6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A2D55-414F-6D5F-C5BF-44DAE416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C85D-E836-BDD7-AFC3-4A92D2C2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4" y="365125"/>
            <a:ext cx="10429336" cy="204443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Well-being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56875-8674-BDC9-42EE-A4483D5E4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41" y="2185059"/>
            <a:ext cx="10414959" cy="45526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742950" indent="-742950">
              <a:buAutoNum type="arabicPeriod"/>
            </a:pPr>
            <a:r>
              <a:rPr lang="en-US" sz="4400" dirty="0"/>
              <a:t>There are other important things!</a:t>
            </a:r>
          </a:p>
          <a:p>
            <a:pPr marL="742950" indent="-742950">
              <a:buAutoNum type="arabicPeriod"/>
            </a:pPr>
            <a:r>
              <a:rPr lang="en-US" sz="4400" dirty="0"/>
              <a:t>Eating, sleeping, </a:t>
            </a:r>
            <a:r>
              <a:rPr lang="en-US" sz="4400" dirty="0" err="1"/>
              <a:t>socialising</a:t>
            </a:r>
            <a:r>
              <a:rPr lang="en-US" sz="4400" dirty="0"/>
              <a:t>, relaxing, exercise, brain rest...</a:t>
            </a:r>
          </a:p>
          <a:p>
            <a:pPr marL="742950" indent="-742950">
              <a:buAutoNum type="arabicPeriod"/>
            </a:pPr>
            <a:r>
              <a:rPr lang="en-US" sz="4400" dirty="0"/>
              <a:t>Watch out for changes.</a:t>
            </a:r>
          </a:p>
          <a:p>
            <a:pPr marL="742950" indent="-742950">
              <a:buAutoNum type="arabicPeriod"/>
            </a:pPr>
            <a:r>
              <a:rPr lang="en-US" sz="4400" dirty="0"/>
              <a:t>Get in touch with us for support.</a:t>
            </a:r>
          </a:p>
          <a:p>
            <a:pPr marL="742950" indent="-742950">
              <a:buAutoNum type="arabicPeriod"/>
            </a:pPr>
            <a:r>
              <a:rPr lang="en-US" sz="4400" dirty="0"/>
              <a:t>BBC Bitesize has some excellent resources.</a:t>
            </a:r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4FDED019-9461-36B1-7F08-414291FBA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1869596" cy="1039305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2CA5809-4D6D-413A-7D92-CD4ED0C6B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9" y="5626976"/>
            <a:ext cx="1191319" cy="1225595"/>
          </a:xfrm>
          <a:prstGeom prst="rect">
            <a:avLst/>
          </a:prstGeom>
        </p:spPr>
      </p:pic>
      <p:pic>
        <p:nvPicPr>
          <p:cNvPr id="4" name="Picture 3" descr="Advice On How To Deal With Exam Stress | University of Bolton">
            <a:extLst>
              <a:ext uri="{FF2B5EF4-FFF2-40B4-BE49-F238E27FC236}">
                <a16:creationId xmlns:a16="http://schemas.microsoft.com/office/drawing/2014/main" id="{EEED66B9-55FF-DE0C-0919-2076B807F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425" y="-14116"/>
            <a:ext cx="3101246" cy="17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498B5-7525-9CBB-D7B2-EDC67FF64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AC6E-CC1F-5B68-E9DD-0152DE563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51" y="4213495"/>
            <a:ext cx="11875697" cy="2387600"/>
          </a:xfrm>
        </p:spPr>
        <p:txBody>
          <a:bodyPr>
            <a:normAutofit fontScale="90000"/>
          </a:bodyPr>
          <a:lstStyle/>
          <a:p>
            <a:r>
              <a:rPr lang="en-US" sz="8900" b="1" dirty="0"/>
              <a:t>GCSE Exam Series Starts</a:t>
            </a:r>
            <a:br>
              <a:rPr lang="en-US" sz="8900" b="1" dirty="0"/>
            </a:br>
            <a:r>
              <a:rPr lang="en-US" sz="8900" b="1" dirty="0"/>
              <a:t>14th May</a:t>
            </a:r>
            <a:br>
              <a:rPr lang="en-US" sz="8900" b="1" dirty="0"/>
            </a:br>
            <a:br>
              <a:rPr lang="en-US" sz="8900" b="1" dirty="0"/>
            </a:br>
            <a:r>
              <a:rPr lang="en-US" sz="8900" b="1" dirty="0"/>
              <a:t>209 Days</a:t>
            </a:r>
            <a:br>
              <a:rPr lang="en-US" sz="8900" b="1" dirty="0"/>
            </a:br>
            <a:endParaRPr lang="en-US"/>
          </a:p>
        </p:txBody>
      </p:sp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546A862A-DA02-87F2-45FA-A97C98E1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219B4A7-CC16-A259-8240-CA10215A1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81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0C2D-25DB-7360-EA4A-035E8E0C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A914-D4B2-50FC-2EDD-175177F74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301" y="4098477"/>
            <a:ext cx="11875697" cy="2387600"/>
          </a:xfrm>
        </p:spPr>
        <p:txBody>
          <a:bodyPr>
            <a:normAutofit fontScale="90000"/>
          </a:bodyPr>
          <a:lstStyle/>
          <a:p>
            <a:r>
              <a:rPr lang="en-US" sz="8900" b="1" dirty="0"/>
              <a:t>Effective Revision Strategies</a:t>
            </a:r>
            <a:br>
              <a:rPr lang="en-US" sz="8900" b="1" dirty="0"/>
            </a:br>
            <a:br>
              <a:rPr lang="en-US" sz="8900" b="1" dirty="0"/>
            </a:br>
            <a:r>
              <a:rPr lang="en-US" sz="4400" b="1" dirty="0"/>
              <a:t>Do something now to change what happens in the future</a:t>
            </a:r>
            <a:br>
              <a:rPr lang="en-US" sz="8900" b="1" dirty="0"/>
            </a:br>
            <a:endParaRPr lang="en-US"/>
          </a:p>
        </p:txBody>
      </p:sp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084A220D-33F9-B2F6-EC13-5A20A35A0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9D24C94-6D7E-FF72-F20F-FFC34821E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1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088A-07DA-CE28-68B6-5535A15B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8255408D-F49C-FE21-91CA-A6B4E412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A949AB28-B431-5E79-E7B2-1EFA930C6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FD90E-FEA8-3637-1C6E-7AFC29F22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7" y="600700"/>
            <a:ext cx="12192000" cy="63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8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D4C5-DE0C-830F-A55D-546309096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DF84-6C69-3664-96CA-DFD7D3C55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301" y="4098477"/>
            <a:ext cx="11875697" cy="2387600"/>
          </a:xfrm>
        </p:spPr>
        <p:txBody>
          <a:bodyPr>
            <a:normAutofit fontScale="90000"/>
          </a:bodyPr>
          <a:lstStyle/>
          <a:p>
            <a:r>
              <a:rPr lang="en-US" sz="8900" b="1" dirty="0"/>
              <a:t>Revision and preparation for exams</a:t>
            </a:r>
            <a:br>
              <a:rPr lang="en-US" sz="8900" b="1" dirty="0"/>
            </a:br>
            <a:br>
              <a:rPr lang="en-US" sz="8900" b="1" dirty="0"/>
            </a:br>
            <a:r>
              <a:rPr lang="en-US" sz="4400" b="1" dirty="0"/>
              <a:t>Do something now to change what happens in the future</a:t>
            </a:r>
            <a:br>
              <a:rPr lang="en-US" sz="8900" b="1" dirty="0"/>
            </a:br>
            <a:endParaRPr lang="en-US"/>
          </a:p>
        </p:txBody>
      </p:sp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AFE977A6-93F3-031E-8704-E585EED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703A3EC-6D68-EE5C-4092-86AB62DF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EE67A-173B-289D-E283-0D4A8E5F3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E2499889-0B16-53A0-44FB-8630AAE1A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2185898" cy="112556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7FA3626-8921-5847-102A-39BA57C1C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82" y="5555089"/>
            <a:ext cx="1263206" cy="1297482"/>
          </a:xfrm>
          <a:prstGeom prst="rect">
            <a:avLst/>
          </a:prstGeom>
        </p:spPr>
      </p:pic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ED32B20-989E-F72E-F92B-E5EDBD764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073" y="-4493"/>
            <a:ext cx="7463286" cy="67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9EC7-255D-35FB-4917-A10C92B45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F6DC58F4-413D-FDC0-FC69-9339144A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1DE8D46-0DA3-A11A-2268-0EEBAC85B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D704B3F-A396-5FDE-4C49-450178FFC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5521"/>
            <a:ext cx="9144000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dirty="0"/>
              <a:t>Effective revision will result in...</a:t>
            </a:r>
            <a:br>
              <a:rPr lang="en-US" sz="6600" b="1" dirty="0"/>
            </a:br>
            <a:br>
              <a:rPr lang="en-US" sz="6600" b="1" dirty="0"/>
            </a:br>
            <a:endParaRPr lang="en-US" sz="6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18D6C-C141-0BAF-A4B4-11C8B26C6490}"/>
              </a:ext>
            </a:extLst>
          </p:cNvPr>
          <p:cNvSpPr txBox="1"/>
          <p:nvPr/>
        </p:nvSpPr>
        <p:spPr>
          <a:xfrm>
            <a:off x="872290" y="3429000"/>
            <a:ext cx="9996235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dirty="0">
                <a:latin typeface="Aptos Display"/>
              </a:rPr>
              <a:t>knowing the correct information and how to apply it.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002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5267-FAFC-3077-8C4E-8C32F4D1C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school&#10;&#10;AI-generated content may be incorrect.">
            <a:extLst>
              <a:ext uri="{FF2B5EF4-FFF2-40B4-BE49-F238E27FC236}">
                <a16:creationId xmlns:a16="http://schemas.microsoft.com/office/drawing/2014/main" id="{226ADE87-50D6-67E5-2746-122257ECB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3034162" cy="1556889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A05E2FC-56A9-51EB-2652-CED457C61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8" y="5008750"/>
            <a:ext cx="1780790" cy="184382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AE0F92C-0662-4858-2132-47A2BE821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5521"/>
            <a:ext cx="9144000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dirty="0"/>
              <a:t>Create your Space</a:t>
            </a:r>
            <a:br>
              <a:rPr lang="en-US" sz="6600" b="1" dirty="0"/>
            </a:br>
            <a:br>
              <a:rPr lang="en-US" sz="6600" b="1" dirty="0"/>
            </a:br>
            <a:endParaRPr lang="en-US" sz="6600" b="1" dirty="0"/>
          </a:p>
        </p:txBody>
      </p:sp>
      <p:pic>
        <p:nvPicPr>
          <p:cNvPr id="2" name="Picture 1" descr="Premium AI Image | Photo of Messy work desk Messy and cluttered desk">
            <a:extLst>
              <a:ext uri="{FF2B5EF4-FFF2-40B4-BE49-F238E27FC236}">
                <a16:creationId xmlns:a16="http://schemas.microsoft.com/office/drawing/2014/main" id="{CF3A5A72-FC2D-977D-0013-ED17E4AE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5" y="2866049"/>
            <a:ext cx="59626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5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BFF28-C60B-3BF0-7733-C374F3BD2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B7553-783A-7DDF-1799-B54485802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4" y="365125"/>
            <a:ext cx="10429336" cy="204443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Plan your revision</a:t>
            </a:r>
            <a:endParaRPr lang="en-US" sz="6600" dirty="0"/>
          </a:p>
          <a:p>
            <a:pPr algn="ctr"/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42AF9-98FD-B199-DEEA-5470978C7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41" y="2185059"/>
            <a:ext cx="10414959" cy="4552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4400" indent="-914400">
              <a:buAutoNum type="arabicPeriod"/>
            </a:pPr>
            <a:r>
              <a:rPr lang="en-US" sz="5200" dirty="0">
                <a:latin typeface="Aptos Display"/>
              </a:rPr>
              <a:t>Check the mock timetable</a:t>
            </a:r>
            <a:endParaRPr lang="en-US" dirty="0">
              <a:latin typeface="Aptos" panose="020B0004020202020204"/>
            </a:endParaRPr>
          </a:p>
          <a:p>
            <a:pPr marL="742950" indent="-742950">
              <a:buAutoNum type="arabicPeriod"/>
            </a:pPr>
            <a:r>
              <a:rPr lang="en-US" sz="5200" dirty="0">
                <a:latin typeface="Aptos Display"/>
              </a:rPr>
              <a:t>Ensure you know what is on each paper (Use the website) </a:t>
            </a:r>
            <a:endParaRPr lang="en-US">
              <a:latin typeface="Aptos" panose="020B0004020202020204"/>
            </a:endParaRPr>
          </a:p>
          <a:p>
            <a:pPr marL="742950" indent="-742950">
              <a:buAutoNum type="arabicPeriod"/>
            </a:pPr>
            <a:r>
              <a:rPr lang="en-US" sz="5200" dirty="0">
                <a:latin typeface="Aptos Display"/>
              </a:rPr>
              <a:t>Plan your revision </a:t>
            </a:r>
            <a:endParaRPr lang="en-US" dirty="0">
              <a:latin typeface="Aptos" panose="020B0004020202020204"/>
            </a:endParaRPr>
          </a:p>
          <a:p>
            <a:pPr marL="742950" indent="-742950">
              <a:buAutoNum type="arabicPeriod"/>
            </a:pPr>
            <a:r>
              <a:rPr lang="en-US" sz="5200" dirty="0">
                <a:latin typeface="Aptos Display"/>
              </a:rPr>
              <a:t>Build in time to revisit and adapt</a:t>
            </a:r>
            <a:endParaRPr lang="en-US"/>
          </a:p>
        </p:txBody>
      </p:sp>
      <p:pic>
        <p:nvPicPr>
          <p:cNvPr id="5" name="Picture 4" descr="A logo of a school&#10;&#10;AI-generated content may be incorrect.">
            <a:extLst>
              <a:ext uri="{FF2B5EF4-FFF2-40B4-BE49-F238E27FC236}">
                <a16:creationId xmlns:a16="http://schemas.microsoft.com/office/drawing/2014/main" id="{786C46B9-A5DC-0E5D-8FD4-41920E4D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-2066"/>
            <a:ext cx="1869596" cy="1039305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27CC069-BBE6-FBC5-A90E-30B2231C3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9" y="5626976"/>
            <a:ext cx="1191319" cy="12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0263B93F9FE47982251ACE438191B" ma:contentTypeVersion="15" ma:contentTypeDescription="Create a new document." ma:contentTypeScope="" ma:versionID="87213f2dd05ed45606c5859666346a6f">
  <xsd:schema xmlns:xsd="http://www.w3.org/2001/XMLSchema" xmlns:xs="http://www.w3.org/2001/XMLSchema" xmlns:p="http://schemas.microsoft.com/office/2006/metadata/properties" xmlns:ns2="2873ded5-1ced-4dbb-9eed-f3464cc757c6" xmlns:ns3="820609c0-b5e7-4048-8b00-0535c9d854a0" targetNamespace="http://schemas.microsoft.com/office/2006/metadata/properties" ma:root="true" ma:fieldsID="48bcaffd6d67f7aa30ade365b7690272" ns2:_="" ns3:_="">
    <xsd:import namespace="2873ded5-1ced-4dbb-9eed-f3464cc757c6"/>
    <xsd:import namespace="820609c0-b5e7-4048-8b00-0535c9d854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3ded5-1ced-4dbb-9eed-f3464cc757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af48651-3a9e-4a38-9e77-fcb117ae5d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609c0-b5e7-4048-8b00-0535c9d854a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df7c8d5-6776-491f-84aa-3bf9b0bef15e}" ma:internalName="TaxCatchAll" ma:showField="CatchAllData" ma:web="820609c0-b5e7-4048-8b00-0535c9d854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0609c0-b5e7-4048-8b00-0535c9d854a0" xsi:nil="true"/>
    <lcf76f155ced4ddcb4097134ff3c332f xmlns="2873ded5-1ced-4dbb-9eed-f3464cc757c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2A85BF-E189-466F-9712-B670AA08BF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73ded5-1ced-4dbb-9eed-f3464cc757c6"/>
    <ds:schemaRef ds:uri="820609c0-b5e7-4048-8b00-0535c9d854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9C3AE8-EECF-47A5-8323-D8EF11F9AE98}">
  <ds:schemaRefs>
    <ds:schemaRef ds:uri="http://schemas.microsoft.com/office/2006/metadata/properties"/>
    <ds:schemaRef ds:uri="http://schemas.microsoft.com/office/infopath/2007/PartnerControls"/>
    <ds:schemaRef ds:uri="820609c0-b5e7-4048-8b00-0535c9d854a0"/>
    <ds:schemaRef ds:uri="2873ded5-1ced-4dbb-9eed-f3464cc757c6"/>
  </ds:schemaRefs>
</ds:datastoreItem>
</file>

<file path=customXml/itemProps3.xml><?xml version="1.0" encoding="utf-8"?>
<ds:datastoreItem xmlns:ds="http://schemas.openxmlformats.org/officeDocument/2006/customXml" ds:itemID="{7950723E-FE52-4BC0-85CF-D2B7ED2E02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Preparing For GCSE  Unlocking Potential: Inspiring Success</vt:lpstr>
      <vt:lpstr>Year 11 Mock 1 Monday 3rd October 2025  18 Days </vt:lpstr>
      <vt:lpstr>GCSE Exam Series Starts 14th May  209 Days </vt:lpstr>
      <vt:lpstr>PowerPoint Presentation</vt:lpstr>
      <vt:lpstr>Revision and preparation for exams  Do something now to change what happens in the future </vt:lpstr>
      <vt:lpstr>PowerPoint Presentation</vt:lpstr>
      <vt:lpstr>Effective revision will result in...  </vt:lpstr>
      <vt:lpstr>Create your Space  </vt:lpstr>
      <vt:lpstr>Plan your revision </vt:lpstr>
      <vt:lpstr>Method 1 – Flashcards</vt:lpstr>
      <vt:lpstr>Flashcards</vt:lpstr>
      <vt:lpstr>Test yourself…</vt:lpstr>
      <vt:lpstr>Test yourself…</vt:lpstr>
      <vt:lpstr>Self-Testing</vt:lpstr>
      <vt:lpstr>Self-Testing</vt:lpstr>
      <vt:lpstr>Method 2 – Mindmaps</vt:lpstr>
      <vt:lpstr>Mindmaps</vt:lpstr>
      <vt:lpstr>PowerPoint Presentation</vt:lpstr>
      <vt:lpstr>Method 3 - Knowledge organisers.</vt:lpstr>
      <vt:lpstr>Knowledge Organisers</vt:lpstr>
      <vt:lpstr>PowerPoint Presentation</vt:lpstr>
      <vt:lpstr>Method 4 – Timed Exam Practice</vt:lpstr>
      <vt:lpstr>Exam Practice</vt:lpstr>
      <vt:lpstr>Online Support</vt:lpstr>
      <vt:lpstr>How to use BBC bitesize</vt:lpstr>
      <vt:lpstr>Revision – Using the STAR method</vt:lpstr>
      <vt:lpstr>In school support 2025/26</vt:lpstr>
      <vt:lpstr>This week...</vt:lpstr>
      <vt:lpstr>Well-being</vt:lpstr>
      <vt:lpstr>Effective Revision Strategies  Do something now to change what happens in the future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546</cp:revision>
  <dcterms:created xsi:type="dcterms:W3CDTF">2025-10-12T14:43:13Z</dcterms:created>
  <dcterms:modified xsi:type="dcterms:W3CDTF">2025-10-17T14:54:18Z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0x0101006BA0263B93F9FE47982251ACE438191B</vt:lpwstr>
  </property>
  <property fmtid="{D5CDD505-2E9C-101B-9397-08002B2CF9AE}" pid="3" name="MediaServiceImageTags">
    <vt:lpwstr/>
  </property>
</Properties>
</file>